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45" r:id="rId19"/>
    <p:sldId id="434" r:id="rId20"/>
    <p:sldId id="435" r:id="rId21"/>
    <p:sldId id="426" r:id="rId22"/>
    <p:sldId id="436" r:id="rId23"/>
    <p:sldId id="437" r:id="rId24"/>
    <p:sldId id="438" r:id="rId25"/>
    <p:sldId id="439" r:id="rId26"/>
    <p:sldId id="440" r:id="rId27"/>
    <p:sldId id="44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5" autoAdjust="0"/>
    <p:restoredTop sz="86470" autoAdjust="0"/>
  </p:normalViewPr>
  <p:slideViewPr>
    <p:cSldViewPr>
      <p:cViewPr>
        <p:scale>
          <a:sx n="106" d="100"/>
          <a:sy n="106" d="100"/>
        </p:scale>
        <p:origin x="-72" y="1224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18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248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274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      Copyright 2014 - Coast Guard Auxiliary Association, Inc. 14th 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2714E-3FE8-4F00-B8D7-32A16B00B17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143125" y="104775"/>
            <a:ext cx="6848475" cy="1295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Weather And Boating</a:t>
            </a: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12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Copyright 2014 - Coast Guard Auxiliary Association, Inc. 14th ed.</a:t>
            </a:r>
          </a:p>
        </p:txBody>
      </p:sp>
      <p:pic>
        <p:nvPicPr>
          <p:cNvPr id="5126" name="Picture 6" descr="AU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133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BA4AA73-50AB-4B8C-B0FF-693800C68939}" type="slidenum">
              <a:rPr lang="en-US" altLang="en-US" sz="1400" smtClean="0"/>
              <a:pPr eaLnBrk="1" hangingPunct="1"/>
              <a:t>10</a:t>
            </a:fld>
            <a:endParaRPr lang="en-US" altLang="en-US" sz="1400" dirty="0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181600" y="1828800"/>
            <a:ext cx="39624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105400" y="1219200"/>
            <a:ext cx="161925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pic>
        <p:nvPicPr>
          <p:cNvPr id="14343" name="Picture 4" descr="new12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46313"/>
            <a:ext cx="3886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334000" cy="4114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Low pressure systems rotate counterclockwise (in N Hemisphere) </a:t>
            </a:r>
          </a:p>
          <a:p>
            <a:r>
              <a:rPr lang="en-US" altLang="en-US" dirty="0" smtClean="0"/>
              <a:t>High pressure systems rotate clockwise </a:t>
            </a:r>
            <a:r>
              <a:rPr lang="en-US" altLang="en-US" dirty="0"/>
              <a:t>(in N Hemisphere) 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41291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F2A6DF4-BE60-4866-9177-1BED96149133}" type="slidenum">
              <a:rPr lang="en-US" altLang="en-US" sz="1400" smtClean="0"/>
              <a:pPr eaLnBrk="1" hangingPunct="1"/>
              <a:t>11</a:t>
            </a:fld>
            <a:endParaRPr lang="en-US" altLang="en-US" sz="1400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Low pressure systems often produce inclement weather</a:t>
            </a:r>
          </a:p>
          <a:p>
            <a:pPr lvl="1"/>
            <a:r>
              <a:rPr lang="en-US" altLang="en-US" dirty="0" smtClean="0"/>
              <a:t>Dramatic wind shifts</a:t>
            </a:r>
          </a:p>
          <a:p>
            <a:pPr lvl="1"/>
            <a:r>
              <a:rPr lang="en-US" altLang="en-US" dirty="0" smtClean="0"/>
              <a:t>High winds/</a:t>
            </a:r>
            <a:r>
              <a:rPr lang="en-US" altLang="en-US" dirty="0" err="1"/>
              <a:t>t</a:t>
            </a:r>
            <a:r>
              <a:rPr lang="en-US" altLang="en-US" dirty="0" err="1" smtClean="0"/>
              <a:t>hundersotrms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Waves</a:t>
            </a:r>
          </a:p>
          <a:p>
            <a:pPr eaLnBrk="1" hangingPunct="1"/>
            <a:r>
              <a:rPr lang="en-US" altLang="en-US" dirty="0" smtClean="0"/>
              <a:t>High pressure systems are associated with fair weather</a:t>
            </a:r>
          </a:p>
        </p:txBody>
      </p:sp>
    </p:spTree>
    <p:extLst>
      <p:ext uri="{BB962C8B-B14F-4D97-AF65-F5344CB8AC3E}">
        <p14:creationId xmlns:p14="http://schemas.microsoft.com/office/powerpoint/2010/main" val="2965385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729C4FC-1FAE-4E2A-9418-04569A225277}" type="slidenum">
              <a:rPr lang="en-US" altLang="en-US" sz="1400" smtClean="0"/>
              <a:pPr eaLnBrk="1" hangingPunct="1"/>
              <a:t>12</a:t>
            </a:fld>
            <a:endParaRPr lang="en-US" altLang="en-US" sz="1400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Buys Ballot’s Law</a:t>
            </a:r>
          </a:p>
        </p:txBody>
      </p:sp>
      <p:pic>
        <p:nvPicPr>
          <p:cNvPr id="17415" name="Picture 4" descr="new12_6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8581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415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9299EBB-DC1A-466E-9159-D8E2CFF7FD9F}" type="slidenum">
              <a:rPr lang="en-US" altLang="en-US" sz="1400" smtClean="0"/>
              <a:pPr eaLnBrk="1" hangingPunct="1"/>
              <a:t>13</a:t>
            </a:fld>
            <a:endParaRPr lang="en-US" altLang="en-US" sz="1400" dirty="0" smtClean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343400" y="1524000"/>
            <a:ext cx="4800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15035"/>
            <a:ext cx="3962400" cy="361894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Front Symbols</a:t>
            </a:r>
          </a:p>
          <a:p>
            <a:pPr lvl="1" eaLnBrk="1" hangingPunct="1"/>
            <a:r>
              <a:rPr lang="en-US" altLang="en-US" dirty="0" smtClean="0"/>
              <a:t>Warm front</a:t>
            </a:r>
          </a:p>
          <a:p>
            <a:pPr lvl="1" eaLnBrk="1" hangingPunct="1"/>
            <a:r>
              <a:rPr lang="en-US" altLang="en-US" dirty="0" smtClean="0"/>
              <a:t>Cold front</a:t>
            </a:r>
          </a:p>
          <a:p>
            <a:pPr lvl="1" eaLnBrk="1" hangingPunct="1"/>
            <a:r>
              <a:rPr lang="en-US" altLang="en-US" dirty="0" smtClean="0"/>
              <a:t>Stationary front</a:t>
            </a:r>
          </a:p>
        </p:txBody>
      </p:sp>
      <p:pic>
        <p:nvPicPr>
          <p:cNvPr id="18439" name="Picture 4" descr="new12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b="85788"/>
          <a:stretch>
            <a:fillRect/>
          </a:stretch>
        </p:blipFill>
        <p:spPr bwMode="auto">
          <a:xfrm>
            <a:off x="4533900" y="2619375"/>
            <a:ext cx="438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4419600" y="2238375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warm front</a:t>
            </a:r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419600" y="368617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cold front</a:t>
            </a:r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4419600" y="5133975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stationary front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4267200" y="1219200"/>
            <a:ext cx="161925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8444" name="Picture 10" descr="new12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t="39734" b="46344"/>
          <a:stretch>
            <a:fillRect/>
          </a:stretch>
        </p:blipFill>
        <p:spPr bwMode="auto">
          <a:xfrm>
            <a:off x="4533900" y="3957638"/>
            <a:ext cx="438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1" descr="new12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t="81500" b="-2383"/>
          <a:stretch>
            <a:fillRect/>
          </a:stretch>
        </p:blipFill>
        <p:spPr bwMode="auto">
          <a:xfrm>
            <a:off x="4533900" y="5286375"/>
            <a:ext cx="438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141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F689AF2-380F-480D-9445-69AEBF17AD10}" type="slidenum">
              <a:rPr lang="en-US" altLang="en-US" sz="1400" smtClean="0"/>
              <a:pPr eaLnBrk="1" hangingPunct="1"/>
              <a:t>14</a:t>
            </a:fld>
            <a:endParaRPr lang="en-US" altLang="en-US" sz="1400" dirty="0" smtClean="0"/>
          </a:p>
        </p:txBody>
      </p:sp>
      <p:pic>
        <p:nvPicPr>
          <p:cNvPr id="19460" name="Picture 6" descr="fig 12-14(4)fnljr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6"/>
          <a:stretch>
            <a:fillRect/>
          </a:stretch>
        </p:blipFill>
        <p:spPr bwMode="auto">
          <a:xfrm>
            <a:off x="0" y="1219200"/>
            <a:ext cx="9144000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458200" cy="4267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Three types of clouds: </a:t>
            </a:r>
            <a:endParaRPr lang="en-US" altLang="en-US" dirty="0">
              <a:solidFill>
                <a:schemeClr val="bg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High Level – Cirrus, </a:t>
            </a:r>
            <a:r>
              <a:rPr lang="en-US" altLang="en-US" dirty="0" err="1" smtClean="0">
                <a:solidFill>
                  <a:schemeClr val="bg1"/>
                </a:solidFill>
              </a:rPr>
              <a:t>Cirrocumulous</a:t>
            </a:r>
            <a:r>
              <a:rPr lang="en-US" altLang="en-US" dirty="0" smtClean="0">
                <a:solidFill>
                  <a:schemeClr val="bg1"/>
                </a:solidFill>
              </a:rPr>
              <a:t>, Cirrostratus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Mid Level – Altocumulus, Altostratus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Low Level – Stratus, Stratocumulus, Cumulus, Nimbostratus, Cumulonimbus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Clouds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14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C85BFAF-6E7C-47B2-B7A2-3D97C687F4CF}" type="slidenum">
              <a:rPr lang="en-US" altLang="en-US" sz="1400" smtClean="0"/>
              <a:pPr eaLnBrk="1" hangingPunct="1"/>
              <a:t>15</a:t>
            </a:fld>
            <a:endParaRPr lang="en-US" altLang="en-US" sz="1400" dirty="0" smtClean="0"/>
          </a:p>
        </p:txBody>
      </p:sp>
      <p:pic>
        <p:nvPicPr>
          <p:cNvPr id="20484" name="Picture 5" descr="Fig 12-17a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Weather clues from clouds</a:t>
            </a:r>
          </a:p>
          <a:p>
            <a:pPr lvl="1" eaLnBrk="1" hangingPunct="1"/>
            <a:r>
              <a:rPr lang="en-US" altLang="en-US" dirty="0" smtClean="0"/>
              <a:t>Cold fronts often begin with cirrus clouds, followed by lowering altostratus, then cumulus and cumulonimbus (thunderheads) </a:t>
            </a:r>
          </a:p>
          <a:p>
            <a:pPr lvl="1" eaLnBrk="1" hangingPunct="1"/>
            <a:r>
              <a:rPr lang="en-US" altLang="en-US" dirty="0" smtClean="0"/>
              <a:t>Frontal passage brings wind shift SW to NW, (sometimes strong and sudden) </a:t>
            </a:r>
          </a:p>
          <a:p>
            <a:pPr lvl="1" eaLnBrk="1" hangingPunct="1"/>
            <a:r>
              <a:rPr lang="en-US" altLang="en-US" dirty="0" smtClean="0"/>
              <a:t>Warm fronts are usually preceded by mid-level clouds, lowering to low level stratus, with rain </a:t>
            </a:r>
          </a:p>
        </p:txBody>
      </p:sp>
    </p:spTree>
    <p:extLst>
      <p:ext uri="{BB962C8B-B14F-4D97-AF65-F5344CB8AC3E}">
        <p14:creationId xmlns:p14="http://schemas.microsoft.com/office/powerpoint/2010/main" val="218459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209F2B1-BAB1-4B29-9828-E2E1EDF30E3D}" type="slidenum">
              <a:rPr lang="en-US" altLang="en-US" sz="1400" smtClean="0"/>
              <a:pPr eaLnBrk="1" hangingPunct="1"/>
              <a:t>16</a:t>
            </a:fld>
            <a:endParaRPr lang="en-US" altLang="en-US" sz="1400" dirty="0" smtClean="0"/>
          </a:p>
        </p:txBody>
      </p:sp>
      <p:pic>
        <p:nvPicPr>
          <p:cNvPr id="21508" name="Picture 4" descr="fig 12-12(1)fnljr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F190AAC-DDE9-49DA-837D-05842AA62941}" type="slidenum">
              <a:rPr lang="en-US" altLang="en-US" sz="1400" smtClean="0"/>
              <a:pPr eaLnBrk="1" hangingPunct="1"/>
              <a:t>17</a:t>
            </a:fld>
            <a:endParaRPr lang="en-US" altLang="en-US" sz="1400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Approaching low</a:t>
            </a:r>
          </a:p>
          <a:p>
            <a:pPr eaLnBrk="1" hangingPunct="1"/>
            <a:r>
              <a:rPr lang="en-US" altLang="en-US" dirty="0" smtClean="0"/>
              <a:t>Approaching warm front</a:t>
            </a:r>
          </a:p>
          <a:p>
            <a:pPr eaLnBrk="1" hangingPunct="1"/>
            <a:r>
              <a:rPr lang="en-US" altLang="en-US" dirty="0" smtClean="0"/>
              <a:t>Passing warm front</a:t>
            </a:r>
          </a:p>
          <a:p>
            <a:pPr eaLnBrk="1" hangingPunct="1"/>
            <a:r>
              <a:rPr lang="en-US" altLang="en-US" dirty="0" smtClean="0"/>
              <a:t>Within warm sector</a:t>
            </a:r>
          </a:p>
          <a:p>
            <a:pPr eaLnBrk="1" hangingPunct="1"/>
            <a:r>
              <a:rPr lang="en-US" altLang="en-US" dirty="0" smtClean="0"/>
              <a:t>Approaching cold front</a:t>
            </a:r>
          </a:p>
          <a:p>
            <a:pPr eaLnBrk="1" hangingPunct="1"/>
            <a:r>
              <a:rPr lang="en-US" altLang="en-US" dirty="0" smtClean="0"/>
              <a:t>Passing cold front</a:t>
            </a:r>
          </a:p>
        </p:txBody>
      </p:sp>
    </p:spTree>
    <p:extLst>
      <p:ext uri="{BB962C8B-B14F-4D97-AF65-F5344CB8AC3E}">
        <p14:creationId xmlns:p14="http://schemas.microsoft.com/office/powerpoint/2010/main" val="16493330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944" y="2852058"/>
            <a:ext cx="5202170" cy="3551464"/>
          </a:xfrm>
          <a:prstGeom prst="rect">
            <a:avLst/>
          </a:prstGeom>
        </p:spPr>
      </p:pic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3581400"/>
          </a:xfrm>
        </p:spPr>
        <p:txBody>
          <a:bodyPr/>
          <a:lstStyle/>
          <a:p>
            <a:r>
              <a:rPr lang="en-US" altLang="en-US" dirty="0" smtClean="0"/>
              <a:t>Clouds associated with fronts</a:t>
            </a:r>
          </a:p>
          <a:p>
            <a:r>
              <a:rPr lang="en-US" altLang="en-US" dirty="0" smtClean="0"/>
              <a:t>Cirrus</a:t>
            </a:r>
          </a:p>
          <a:p>
            <a:r>
              <a:rPr lang="en-US" altLang="en-US" dirty="0" smtClean="0"/>
              <a:t>Stratus</a:t>
            </a:r>
          </a:p>
          <a:p>
            <a:r>
              <a:rPr lang="en-US" altLang="en-US" dirty="0" smtClean="0"/>
              <a:t>Cumulus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3962400" y="2667000"/>
            <a:ext cx="5181600" cy="19202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3810000" y="2667000"/>
            <a:ext cx="164592" cy="3790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352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E77C8AD-02B5-4ECA-BADB-2F311490802F}" type="slidenum">
              <a:rPr lang="en-US" altLang="en-US" sz="1400" smtClean="0"/>
              <a:pPr eaLnBrk="1" hangingPunct="1"/>
              <a:t>19</a:t>
            </a:fld>
            <a:endParaRPr lang="en-US" altLang="en-US" sz="1400" dirty="0" smtClean="0"/>
          </a:p>
        </p:txBody>
      </p:sp>
      <p:pic>
        <p:nvPicPr>
          <p:cNvPr id="23556" name="Picture 5" descr="Fig 12-19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Restricted Visibility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261782"/>
            <a:ext cx="8915400" cy="5020236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Fog—a cloud on the earth’s surface</a:t>
            </a:r>
          </a:p>
          <a:p>
            <a:pPr lvl="2"/>
            <a:r>
              <a:rPr lang="en-US" altLang="en-US" dirty="0" smtClean="0">
                <a:solidFill>
                  <a:schemeClr val="bg1"/>
                </a:solidFill>
              </a:rPr>
              <a:t>Advection fog - Warm moist air over cold water</a:t>
            </a:r>
          </a:p>
          <a:p>
            <a:pPr lvl="2"/>
            <a:r>
              <a:rPr lang="en-US" altLang="en-US" dirty="0" smtClean="0">
                <a:solidFill>
                  <a:schemeClr val="bg1"/>
                </a:solidFill>
              </a:rPr>
              <a:t>Radiation fog – moist air over cooling land-may extend out to sea</a:t>
            </a:r>
          </a:p>
          <a:p>
            <a:pPr lvl="2"/>
            <a:r>
              <a:rPr lang="en-US" altLang="en-US" dirty="0" smtClean="0">
                <a:solidFill>
                  <a:schemeClr val="bg1"/>
                </a:solidFill>
              </a:rPr>
              <a:t>Frost smoke - very cold air over warm water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Smog – A combination of atmospheric pollution and condensed moisture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Haze – Combination </a:t>
            </a:r>
            <a:r>
              <a:rPr lang="en-US" altLang="en-US" dirty="0">
                <a:solidFill>
                  <a:schemeClr val="bg1"/>
                </a:solidFill>
              </a:rPr>
              <a:t>of dust particles, </a:t>
            </a:r>
            <a:r>
              <a:rPr lang="en-US" altLang="en-US" dirty="0" smtClean="0">
                <a:solidFill>
                  <a:schemeClr val="bg1"/>
                </a:solidFill>
              </a:rPr>
              <a:t>atmospheric moisture, smoke</a:t>
            </a:r>
          </a:p>
        </p:txBody>
      </p:sp>
    </p:spTree>
    <p:extLst>
      <p:ext uri="{BB962C8B-B14F-4D97-AF65-F5344CB8AC3E}">
        <p14:creationId xmlns:p14="http://schemas.microsoft.com/office/powerpoint/2010/main" val="37271373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17F2EB38-8607-42DB-89A2-4D484008FB88}" type="slidenum">
              <a:rPr lang="en-US" altLang="en-US" sz="1400" smtClean="0"/>
              <a:pPr eaLnBrk="1" hangingPunct="1"/>
              <a:t>2</a:t>
            </a:fld>
            <a:endParaRPr lang="en-US" altLang="en-US" sz="1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/>
              <a:t>Weather And Boating</a:t>
            </a:r>
          </a:p>
        </p:txBody>
      </p:sp>
      <p:pic>
        <p:nvPicPr>
          <p:cNvPr id="6149" name="Picture 5" descr="Fig 12 intro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049071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84AC539-CDBE-4429-BF35-AA05CEB7F7CF}" type="slidenum">
              <a:rPr lang="en-US" altLang="en-US" sz="1400" smtClean="0"/>
              <a:pPr eaLnBrk="1" hangingPunct="1"/>
              <a:t>20</a:t>
            </a:fld>
            <a:endParaRPr lang="en-US" altLang="en-US" sz="1400" dirty="0" smtClean="0"/>
          </a:p>
        </p:txBody>
      </p:sp>
      <p:pic>
        <p:nvPicPr>
          <p:cNvPr id="24580" name="Picture 5" descr="Fig 12-18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Fog Precautions</a:t>
            </a: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15358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Precautions must be taken in fog</a:t>
            </a:r>
          </a:p>
          <a:p>
            <a:pPr lvl="1"/>
            <a:r>
              <a:rPr lang="en-US" altLang="en-US" dirty="0" smtClean="0"/>
              <a:t>Slow down!</a:t>
            </a:r>
          </a:p>
          <a:p>
            <a:pPr lvl="1"/>
            <a:r>
              <a:rPr lang="en-US" altLang="en-US" dirty="0" smtClean="0"/>
              <a:t>Keep careful lookout </a:t>
            </a:r>
          </a:p>
          <a:p>
            <a:pPr lvl="1"/>
            <a:r>
              <a:rPr lang="en-US" altLang="en-US" dirty="0" smtClean="0"/>
              <a:t>Listen to radio</a:t>
            </a:r>
          </a:p>
          <a:p>
            <a:pPr lvl="1"/>
            <a:r>
              <a:rPr lang="en-US" altLang="en-US" dirty="0" smtClean="0"/>
              <a:t>Use radar</a:t>
            </a:r>
          </a:p>
          <a:p>
            <a:pPr lvl="1"/>
            <a:r>
              <a:rPr lang="en-US" altLang="en-US" dirty="0" smtClean="0"/>
              <a:t>Use chart</a:t>
            </a:r>
          </a:p>
          <a:p>
            <a:pPr lvl="1"/>
            <a:r>
              <a:rPr lang="en-US" altLang="en-US" dirty="0" smtClean="0"/>
              <a:t>Navigate!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200400" y="3048000"/>
            <a:ext cx="1219200" cy="990600"/>
          </a:xfrm>
          <a:prstGeom prst="rect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07529" y="3178629"/>
            <a:ext cx="1219200" cy="990600"/>
          </a:xfrm>
          <a:prstGeom prst="rect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764" y="3178629"/>
            <a:ext cx="1219200" cy="990600"/>
          </a:xfrm>
          <a:prstGeom prst="rect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442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1DB6BA4-95E1-4DFC-BF36-E7905FD3BCCF}" type="slidenum">
              <a:rPr lang="en-US" altLang="en-US" sz="1400" smtClean="0"/>
              <a:pPr eaLnBrk="1" hangingPunct="1"/>
              <a:t>21</a:t>
            </a:fld>
            <a:endParaRPr lang="en-US" altLang="en-US" sz="1400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Should have slowed down…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5029200" y="64008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r" eaLnBrk="1" hangingPunct="1"/>
            <a:r>
              <a:rPr lang="en-US" altLang="en-US" sz="800" dirty="0"/>
              <a:t>Adapted from Boater’s Bowditch by Rickard K. Hubbard</a:t>
            </a:r>
            <a:endParaRPr lang="en-US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76400"/>
            <a:ext cx="55716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9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AE71B77-70B1-4154-A2CE-3B15C8B271A9}" type="slidenum">
              <a:rPr lang="en-US" altLang="en-US" sz="1400" smtClean="0"/>
              <a:pPr eaLnBrk="1" hangingPunct="1"/>
              <a:t>22</a:t>
            </a:fld>
            <a:endParaRPr lang="en-US" altLang="en-US" sz="1400" dirty="0" smtClean="0"/>
          </a:p>
        </p:txBody>
      </p:sp>
      <p:pic>
        <p:nvPicPr>
          <p:cNvPr id="25604" name="Picture 6" descr="Fig 12-20b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502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Non-Frontal Weather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35075"/>
            <a:ext cx="3886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Thunderstorms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r>
              <a:rPr lang="en-US" altLang="en-US" sz="2000" dirty="0" smtClean="0"/>
              <a:t>Can be dangerous</a:t>
            </a:r>
          </a:p>
          <a:p>
            <a:r>
              <a:rPr lang="en-US" altLang="en-US" sz="2000" dirty="0" smtClean="0"/>
              <a:t>High winds, rapid shifts</a:t>
            </a:r>
          </a:p>
          <a:p>
            <a:r>
              <a:rPr lang="en-US" altLang="en-US" sz="2000" dirty="0" smtClean="0"/>
              <a:t>Waves can develop rapidly </a:t>
            </a:r>
          </a:p>
          <a:p>
            <a:r>
              <a:rPr lang="en-US" altLang="en-US" sz="2000" dirty="0" smtClean="0"/>
              <a:t>May presage cold front  </a:t>
            </a:r>
          </a:p>
          <a:p>
            <a:r>
              <a:rPr lang="en-US" altLang="en-US" sz="2000" dirty="0"/>
              <a:t>M</a:t>
            </a:r>
            <a:r>
              <a:rPr lang="en-US" altLang="en-US" sz="2000" dirty="0" smtClean="0"/>
              <a:t>ay pass quickly and harmlessly</a:t>
            </a:r>
          </a:p>
          <a:p>
            <a:r>
              <a:rPr lang="en-US" altLang="en-US" sz="2000" dirty="0" smtClean="0"/>
              <a:t>May form waterspouts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114800" y="1219200"/>
            <a:ext cx="161925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448425" y="60198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r" eaLnBrk="1" hangingPunct="1"/>
            <a:r>
              <a:rPr lang="en-US" altLang="en-US" sz="800" dirty="0"/>
              <a:t>Reprinted with permission from</a:t>
            </a:r>
          </a:p>
          <a:p>
            <a:pPr algn="r" eaLnBrk="1" hangingPunct="1"/>
            <a:r>
              <a:rPr lang="en-US" altLang="en-US" sz="800" i="1" dirty="0"/>
              <a:t>Boater’s Bowditch by Richard K. Hubbard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0869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54C9657-664C-4C66-9311-A1C3236D1467}" type="slidenum">
              <a:rPr lang="en-US" altLang="en-US" sz="1400" smtClean="0"/>
              <a:pPr eaLnBrk="1" hangingPunct="1"/>
              <a:t>23</a:t>
            </a:fld>
            <a:endParaRPr lang="en-US" altLang="en-US" sz="1400" dirty="0" smtClean="0"/>
          </a:p>
        </p:txBody>
      </p: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0" y="1828800"/>
            <a:ext cx="9144000" cy="4572000"/>
            <a:chOff x="0" y="1152"/>
            <a:chExt cx="5760" cy="2880"/>
          </a:xfrm>
        </p:grpSpPr>
        <p:pic>
          <p:nvPicPr>
            <p:cNvPr id="26639" name="Picture 4" descr="fig 12-22new-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Text Box 5"/>
            <p:cNvSpPr txBox="1">
              <a:spLocks noChangeArrowheads="1"/>
            </p:cNvSpPr>
            <p:nvPr/>
          </p:nvSpPr>
          <p:spPr bwMode="auto">
            <a:xfrm>
              <a:off x="348" y="1249"/>
              <a:ext cx="15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3200" b="1" dirty="0"/>
                <a:t> Lightening</a:t>
              </a:r>
            </a:p>
          </p:txBody>
        </p:sp>
      </p:grp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Thunderstorms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1828800"/>
            <a:ext cx="9144000" cy="4572000"/>
            <a:chOff x="0" y="1152"/>
            <a:chExt cx="5760" cy="2880"/>
          </a:xfrm>
        </p:grpSpPr>
        <p:pic>
          <p:nvPicPr>
            <p:cNvPr id="26637" name="Picture 11" descr="Fig 12-23-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6"/>
            <p:cNvSpPr txBox="1">
              <a:spLocks noChangeArrowheads="1"/>
            </p:cNvSpPr>
            <p:nvPr/>
          </p:nvSpPr>
          <p:spPr bwMode="auto">
            <a:xfrm>
              <a:off x="330" y="1251"/>
              <a:ext cx="17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3200" b="1" dirty="0"/>
                <a:t> Microbursts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1828800"/>
            <a:ext cx="9144000" cy="4572000"/>
            <a:chOff x="0" y="1152"/>
            <a:chExt cx="5760" cy="2880"/>
          </a:xfrm>
        </p:grpSpPr>
        <p:pic>
          <p:nvPicPr>
            <p:cNvPr id="26635" name="Picture 13" descr="Fig 12-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7"/>
            <p:cNvSpPr txBox="1">
              <a:spLocks noChangeArrowheads="1"/>
            </p:cNvSpPr>
            <p:nvPr/>
          </p:nvSpPr>
          <p:spPr bwMode="auto">
            <a:xfrm>
              <a:off x="336" y="1248"/>
              <a:ext cx="158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3200" b="1" dirty="0"/>
                <a:t> Tornadoes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238861"/>
            <a:ext cx="9144000" cy="5162868"/>
            <a:chOff x="6" y="1162"/>
            <a:chExt cx="5657" cy="2828"/>
          </a:xfrm>
        </p:grpSpPr>
        <p:pic>
          <p:nvPicPr>
            <p:cNvPr id="26633" name="Picture 15" descr="Fig 12-25-r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1162"/>
              <a:ext cx="5657" cy="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330" y="1255"/>
              <a:ext cx="4141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altLang="en-US" sz="3200" b="1" dirty="0"/>
                <a:t> </a:t>
              </a:r>
              <a:r>
                <a:rPr lang="en-US" altLang="en-US" sz="3200" b="1" dirty="0" smtClean="0"/>
                <a:t>Waterspout</a:t>
              </a:r>
            </a:p>
            <a:p>
              <a:pPr eaLnBrk="1" hangingPunct="1"/>
              <a:endParaRPr lang="en-US" altLang="en-US" sz="3200" b="1" dirty="0" smtClean="0"/>
            </a:p>
            <a:p>
              <a:pPr lvl="1" eaLnBrk="1" hangingPunct="1">
                <a:buFontTx/>
                <a:buChar char="•"/>
              </a:pPr>
              <a:r>
                <a:rPr lang="en-US" altLang="en-US" sz="3200" b="1" dirty="0" smtClean="0"/>
                <a:t>Tornado over the water 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en-US" sz="3200" b="1" dirty="0" smtClean="0"/>
                <a:t>Usually short-lived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en-US" sz="3200" b="1" dirty="0" smtClean="0"/>
                <a:t>Dangerous if you’re too close</a:t>
              </a:r>
              <a:endParaRPr lang="en-US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78842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E0CFE6E-CCF5-41D5-A04C-28EB25AC5F85}" type="slidenum">
              <a:rPr lang="en-US" altLang="en-US" sz="1400" smtClean="0"/>
              <a:pPr eaLnBrk="1" hangingPunct="1"/>
              <a:t>24</a:t>
            </a:fld>
            <a:endParaRPr lang="en-US" altLang="en-US" sz="1400" dirty="0" smtClean="0"/>
          </a:p>
        </p:txBody>
      </p:sp>
      <p:pic>
        <p:nvPicPr>
          <p:cNvPr id="27652" name="Picture 4" descr="Fig 12-21b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Non-Frontal Weather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If you are caught in a thunderstorm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Have each person don a life jacket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Pin point your location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Keep a sharp lookout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Reduce speed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Head into the wind and 45° to waves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Secure hatches and ports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Stow all gear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Stay low in the boat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Keep away from metal objects</a:t>
            </a:r>
          </a:p>
        </p:txBody>
      </p:sp>
    </p:spTree>
    <p:extLst>
      <p:ext uri="{BB962C8B-B14F-4D97-AF65-F5344CB8AC3E}">
        <p14:creationId xmlns:p14="http://schemas.microsoft.com/office/powerpoint/2010/main" val="3571487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70621F46-BFA5-4335-8FE9-F601C22EE07E}" type="slidenum">
              <a:rPr lang="en-US" altLang="en-US" sz="1400" smtClean="0"/>
              <a:pPr eaLnBrk="1" hangingPunct="1"/>
              <a:t>25</a:t>
            </a:fld>
            <a:endParaRPr lang="en-US" altLang="en-US" sz="1400" dirty="0" smtClean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419600" y="1219200"/>
            <a:ext cx="4724400" cy="51816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Non-Frontal Weather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4076700" cy="2971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Tropical Storms</a:t>
            </a:r>
          </a:p>
          <a:p>
            <a:pPr lvl="1" eaLnBrk="1" hangingPunct="1"/>
            <a:r>
              <a:rPr lang="en-US" altLang="en-US" dirty="0" smtClean="0"/>
              <a:t>Tropical wave or depression</a:t>
            </a:r>
          </a:p>
          <a:p>
            <a:pPr lvl="1" eaLnBrk="1" hangingPunct="1"/>
            <a:r>
              <a:rPr lang="en-US" altLang="en-US" dirty="0" smtClean="0"/>
              <a:t>Tropical Cyclone</a:t>
            </a:r>
          </a:p>
          <a:p>
            <a:pPr lvl="1" eaLnBrk="1" hangingPunct="1"/>
            <a:r>
              <a:rPr lang="en-US" altLang="en-US" dirty="0" smtClean="0"/>
              <a:t>Hurricane</a:t>
            </a:r>
          </a:p>
        </p:txBody>
      </p:sp>
      <p:pic>
        <p:nvPicPr>
          <p:cNvPr id="28679" name="Picture 5" descr="Fig 12-26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73275"/>
            <a:ext cx="4800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4191000" y="1219200"/>
            <a:ext cx="238125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208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C2934FD-F307-4180-AC96-C1D9F77D6CFF}" type="slidenum">
              <a:rPr lang="en-US" altLang="en-US" sz="1400" smtClean="0"/>
              <a:pPr eaLnBrk="1" hangingPunct="1"/>
              <a:t>26</a:t>
            </a:fld>
            <a:endParaRPr lang="en-US" altLang="en-US" sz="1400" dirty="0" smtClean="0"/>
          </a:p>
        </p:txBody>
      </p:sp>
      <p:pic>
        <p:nvPicPr>
          <p:cNvPr id="29700" name="Picture 4" descr="fig 12-14(2)fnljr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The Go/No-Go Decision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267283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20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              Illustrations provided </a:t>
            </a:r>
            <a:r>
              <a:rPr lang="en-US" sz="1800" smtClean="0"/>
              <a:t>by </a:t>
            </a:r>
            <a:r>
              <a:rPr lang="en-US" sz="1800" smtClean="0"/>
              <a:t>McGraw Hill </a:t>
            </a:r>
            <a:r>
              <a:rPr lang="en-US" sz="1800" dirty="0" smtClean="0"/>
              <a:t>Education</a:t>
            </a:r>
            <a:endParaRPr lang="en-US" sz="1800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8A26DCF-1B38-4F39-81EA-45EC2F8C89A1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Weather information sources</a:t>
            </a:r>
          </a:p>
          <a:p>
            <a:pPr eaLnBrk="1" hangingPunct="1"/>
            <a:r>
              <a:rPr lang="en-US" altLang="en-US" dirty="0" smtClean="0"/>
              <a:t>Basic storm patterns</a:t>
            </a:r>
          </a:p>
          <a:p>
            <a:pPr eaLnBrk="1" hangingPunct="1"/>
            <a:r>
              <a:rPr lang="en-US" altLang="en-US" dirty="0" smtClean="0"/>
              <a:t>Storm forecasting and precautions</a:t>
            </a:r>
          </a:p>
          <a:p>
            <a:pPr eaLnBrk="1" hangingPunct="1"/>
            <a:r>
              <a:rPr lang="en-US" altLang="en-US" dirty="0" smtClean="0"/>
              <a:t>Go/No </a:t>
            </a:r>
            <a:r>
              <a:rPr lang="en-US" altLang="en-US" dirty="0"/>
              <a:t>G</a:t>
            </a:r>
            <a:r>
              <a:rPr lang="en-US" altLang="en-US" dirty="0" smtClean="0"/>
              <a:t>o decision making</a:t>
            </a:r>
          </a:p>
          <a:p>
            <a:pPr eaLnBrk="1" hangingPunct="1"/>
            <a:r>
              <a:rPr lang="en-US" altLang="en-US" dirty="0"/>
              <a:t>P</a:t>
            </a:r>
            <a:r>
              <a:rPr lang="en-US" altLang="en-US" dirty="0" smtClean="0"/>
              <a:t>ersonal weather check list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7197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5232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0" y="1219200"/>
            <a:ext cx="45720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5097783-C2AC-407A-852A-1A52A7C325D8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pic>
        <p:nvPicPr>
          <p:cNvPr id="8196" name="Picture 4" descr="Fig 12-1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Weather Information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6504"/>
            <a:ext cx="4191000" cy="4931896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NOAA/NWS </a:t>
            </a:r>
          </a:p>
          <a:p>
            <a:pPr lvl="1"/>
            <a:r>
              <a:rPr lang="en-US" altLang="en-US" sz="2000" dirty="0" smtClean="0"/>
              <a:t>Surface Analysis</a:t>
            </a:r>
          </a:p>
          <a:p>
            <a:pPr lvl="1"/>
            <a:r>
              <a:rPr lang="en-US" altLang="en-US" sz="2000" dirty="0" smtClean="0"/>
              <a:t>Interactive</a:t>
            </a:r>
          </a:p>
          <a:p>
            <a:pPr lvl="1"/>
            <a:r>
              <a:rPr lang="en-US" altLang="en-US" sz="2000" dirty="0" smtClean="0"/>
              <a:t>Weather buoys</a:t>
            </a:r>
          </a:p>
          <a:p>
            <a:pPr lvl="1"/>
            <a:r>
              <a:rPr lang="en-US" altLang="en-US" sz="2000" dirty="0" smtClean="0"/>
              <a:t>US Winds</a:t>
            </a:r>
          </a:p>
          <a:p>
            <a:pPr lvl="1"/>
            <a:r>
              <a:rPr lang="en-US" altLang="en-US" sz="2000" dirty="0" smtClean="0"/>
              <a:t>Jet Stream</a:t>
            </a:r>
          </a:p>
          <a:p>
            <a:pPr eaLnBrk="1" hangingPunct="1"/>
            <a:r>
              <a:rPr lang="en-US" altLang="en-US" sz="2800" dirty="0" err="1" smtClean="0"/>
              <a:t>AccuWeather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err="1" smtClean="0"/>
              <a:t>Intellicast</a:t>
            </a:r>
            <a:r>
              <a:rPr lang="en-US" altLang="en-US" sz="2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Weather Underground</a:t>
            </a:r>
          </a:p>
          <a:p>
            <a:pPr eaLnBrk="1" hangingPunct="1"/>
            <a:r>
              <a:rPr lang="en-US" altLang="en-US" sz="2800" dirty="0" smtClean="0"/>
              <a:t>Local cams</a:t>
            </a:r>
            <a:endParaRPr lang="en-US" altLang="en-US" sz="2000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4495800" y="1219200"/>
            <a:ext cx="152400" cy="52006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8043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87EEBE-C9C3-4D50-999D-BF77C3FAE5BC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Wind and Boating</a:t>
            </a:r>
          </a:p>
        </p:txBody>
      </p:sp>
      <p:pic>
        <p:nvPicPr>
          <p:cNvPr id="9221" name="Picture 4" descr="Fig 12-2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628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C129043-56B0-4BFC-A96A-D9B21590E33F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Winds and Boats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What are the factors affecting winds?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High and </a:t>
            </a:r>
            <a:r>
              <a:rPr lang="en-US" altLang="en-US" dirty="0"/>
              <a:t>l</a:t>
            </a:r>
            <a:r>
              <a:rPr lang="en-US" altLang="en-US" dirty="0" smtClean="0"/>
              <a:t>ow </a:t>
            </a:r>
            <a:r>
              <a:rPr lang="en-US" altLang="en-US" dirty="0"/>
              <a:t>p</a:t>
            </a:r>
            <a:r>
              <a:rPr lang="en-US" altLang="en-US" dirty="0" smtClean="0"/>
              <a:t>ressure systems</a:t>
            </a:r>
          </a:p>
          <a:p>
            <a:pPr lvl="1"/>
            <a:r>
              <a:rPr lang="en-US" altLang="en-US" dirty="0" smtClean="0"/>
              <a:t>Fronts – the intersections of air masses</a:t>
            </a:r>
          </a:p>
          <a:p>
            <a:pPr lvl="2"/>
            <a:r>
              <a:rPr lang="en-US" altLang="en-US" dirty="0" smtClean="0"/>
              <a:t>Warm – usually clouds &amp; rain, but little wind </a:t>
            </a:r>
          </a:p>
          <a:p>
            <a:pPr lvl="2"/>
            <a:r>
              <a:rPr lang="en-US" altLang="en-US" dirty="0" smtClean="0"/>
              <a:t>Cold – often mean dramatic wind shifts, strong gusts, storms</a:t>
            </a:r>
          </a:p>
          <a:p>
            <a:pPr lvl="2"/>
            <a:r>
              <a:rPr lang="en-US" altLang="en-US" dirty="0" smtClean="0"/>
              <a:t>This is where most severe weather occurs</a:t>
            </a:r>
          </a:p>
          <a:p>
            <a:pPr lvl="1"/>
            <a:r>
              <a:rPr lang="en-US" altLang="en-US" dirty="0" smtClean="0"/>
              <a:t>Heat – buildup of heat over the earth causes air to rise, water condenses as rain </a:t>
            </a:r>
          </a:p>
          <a:p>
            <a:pPr lvl="1"/>
            <a:r>
              <a:rPr lang="en-US" altLang="en-US" dirty="0" smtClean="0"/>
              <a:t>Land breeze/sea breeze – caused by heat differential between land &amp; sea 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690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35F881B-5A90-4332-B99F-F0D0CAC1F091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Winds and Waves</a:t>
            </a:r>
          </a:p>
        </p:txBody>
      </p:sp>
      <p:sp>
        <p:nvSpPr>
          <p:cNvPr id="11270" name="Text Box 264"/>
          <p:cNvSpPr txBox="1">
            <a:spLocks noChangeArrowheads="1"/>
          </p:cNvSpPr>
          <p:nvPr/>
        </p:nvSpPr>
        <p:spPr bwMode="auto">
          <a:xfrm>
            <a:off x="5334000" y="6408738"/>
            <a:ext cx="25225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Copyright Hal Roth, 2006, reprinted with permission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What are factors that determine characteristics of waves? 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Wind strength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Fetch - distance over water that wind travels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Deep water - larger, longer waves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Shallow water - short, steep waves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Current - wind against current means short, steep waves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18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1219200"/>
            <a:ext cx="46482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8D64335-CA5B-4108-B7EB-6C83F8482BE2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  <p:pic>
        <p:nvPicPr>
          <p:cNvPr id="12292" name="Picture 7" descr="Fig 12-3_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Weather and heat</a:t>
            </a:r>
          </a:p>
          <a:p>
            <a:pPr eaLnBrk="1" hangingPunct="1"/>
            <a:r>
              <a:rPr lang="en-US" altLang="en-US" sz="4400" dirty="0" smtClean="0"/>
              <a:t>Land and sea breezes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419601" y="1143000"/>
            <a:ext cx="228600" cy="525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62600" y="6477000"/>
            <a:ext cx="2667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800" dirty="0"/>
              <a:t>Reprinted with permission from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800" i="1" dirty="0"/>
              <a:t>Gary Jobson</a:t>
            </a:r>
            <a:r>
              <a:rPr lang="en-US" altLang="en-US" sz="800" i="1" dirty="0">
                <a:latin typeface="Times New Roman" charset="0"/>
              </a:rPr>
              <a:t>’</a:t>
            </a:r>
            <a:r>
              <a:rPr lang="en-US" altLang="en-US" sz="800" i="1" dirty="0"/>
              <a:t>s Championship Sailing by Gary Jobson</a:t>
            </a:r>
          </a:p>
        </p:txBody>
      </p:sp>
    </p:spTree>
    <p:extLst>
      <p:ext uri="{BB962C8B-B14F-4D97-AF65-F5344CB8AC3E}">
        <p14:creationId xmlns:p14="http://schemas.microsoft.com/office/powerpoint/2010/main" val="38005185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44FC341-FC5E-4A84-90A8-1BE6C37C1355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581400" y="1828800"/>
            <a:ext cx="5562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Understanding Weather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200400" cy="4724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Earth’s major wind patterns:</a:t>
            </a:r>
          </a:p>
          <a:p>
            <a:pPr eaLnBrk="1" hangingPunct="1"/>
            <a:r>
              <a:rPr lang="en-US" altLang="en-US" sz="2400" dirty="0" smtClean="0"/>
              <a:t>What major wind pattern are we in?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These patterns shift with the seasons and are only general in nature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429000" y="1219200"/>
            <a:ext cx="161925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3320" name="Picture 4" descr="new12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676400"/>
            <a:ext cx="54070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400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614</TotalTime>
  <Words>696</Words>
  <Application>Microsoft Office PowerPoint</Application>
  <PresentationFormat>On-screen Show (4:3)</PresentationFormat>
  <Paragraphs>188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BSS nautical 3</vt:lpstr>
      <vt:lpstr>Weather And Boating</vt:lpstr>
      <vt:lpstr>Weather And Boating</vt:lpstr>
      <vt:lpstr>Lesson Objectives</vt:lpstr>
      <vt:lpstr>Weather Information</vt:lpstr>
      <vt:lpstr>Wind and Boating</vt:lpstr>
      <vt:lpstr>Winds and Boats</vt:lpstr>
      <vt:lpstr>Winds and Waves</vt:lpstr>
      <vt:lpstr>Understanding Weather</vt:lpstr>
      <vt:lpstr>Understanding Weather</vt:lpstr>
      <vt:lpstr>Understanding Weather</vt:lpstr>
      <vt:lpstr>Understanding Weather</vt:lpstr>
      <vt:lpstr>Understanding Weather</vt:lpstr>
      <vt:lpstr>Understanding Weather</vt:lpstr>
      <vt:lpstr>Types of Clouds </vt:lpstr>
      <vt:lpstr>Understanding Weather</vt:lpstr>
      <vt:lpstr>Understanding Weather</vt:lpstr>
      <vt:lpstr>Understanding Weather</vt:lpstr>
      <vt:lpstr>Student Activity</vt:lpstr>
      <vt:lpstr>Restricted Visibility</vt:lpstr>
      <vt:lpstr>Fog Precautions</vt:lpstr>
      <vt:lpstr>Should have slowed down…</vt:lpstr>
      <vt:lpstr>Non-Frontal Weather</vt:lpstr>
      <vt:lpstr>Thunderstorms</vt:lpstr>
      <vt:lpstr>Non-Frontal Weather</vt:lpstr>
      <vt:lpstr>Non-Frontal Weather</vt:lpstr>
      <vt:lpstr>The Go/No-Go Decision</vt:lpstr>
      <vt:lpstr>              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Boating</dc:title>
  <dc:creator>USCG AUX DIV 091-18</dc:creator>
  <cp:lastModifiedBy>Paul DeVita</cp:lastModifiedBy>
  <cp:revision>30</cp:revision>
  <dcterms:created xsi:type="dcterms:W3CDTF">2014-03-29T23:25:42Z</dcterms:created>
  <dcterms:modified xsi:type="dcterms:W3CDTF">2014-10-18T00:31:19Z</dcterms:modified>
</cp:coreProperties>
</file>